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0" r:id="rId4"/>
  </p:sldMasterIdLst>
  <p:notesMasterIdLst>
    <p:notesMasterId r:id="rId23"/>
  </p:notesMasterIdLst>
  <p:handoutMasterIdLst>
    <p:handoutMasterId r:id="rId24"/>
  </p:handoutMasterIdLst>
  <p:sldIdLst>
    <p:sldId id="338" r:id="rId5"/>
    <p:sldId id="306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52" r:id="rId16"/>
    <p:sldId id="353" r:id="rId17"/>
    <p:sldId id="348" r:id="rId18"/>
    <p:sldId id="350" r:id="rId19"/>
    <p:sldId id="349" r:id="rId20"/>
    <p:sldId id="354" r:id="rId21"/>
    <p:sldId id="351" r:id="rId22"/>
  </p:sldIdLst>
  <p:sldSz cx="9144000" cy="6858000" type="screen4x3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/>
    <p:restoredTop sz="95827"/>
  </p:normalViewPr>
  <p:slideViewPr>
    <p:cSldViewPr snapToGrid="0" snapToObjects="1">
      <p:cViewPr varScale="1">
        <p:scale>
          <a:sx n="116" d="100"/>
          <a:sy n="116" d="100"/>
        </p:scale>
        <p:origin x="7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2464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75BAC-F3A2-DE46-A7B0-93DDA6AE5C9E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C0260-263D-6541-B68A-8E18730F1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973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881B0-9B95-334E-8194-EEA16503F788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96701-2B77-F548-A272-D98A50BCC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898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158514"/>
            <a:ext cx="6858000" cy="1050666"/>
          </a:xfrm>
        </p:spPr>
        <p:txBody>
          <a:bodyPr anchor="b">
            <a:normAutofit/>
          </a:bodyPr>
          <a:lstStyle>
            <a:lvl1pPr algn="ctr">
              <a:defRPr sz="47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Presentation Name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36918"/>
            <a:ext cx="6858000" cy="1655762"/>
          </a:xfrm>
        </p:spPr>
        <p:txBody>
          <a:bodyPr/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Presenter Name(s) *no credentials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5EFA383-23A3-114F-A2FD-25ACA693621E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AAE636D-930C-3842-A651-7C7C85BC18A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1A7A55-0B27-FF4C-A170-FFE04A6649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77095" y="597969"/>
            <a:ext cx="3161211" cy="134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60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2100" baseline="0">
                <a:latin typeface="Arial" charset="0"/>
                <a:ea typeface="Arial" charset="0"/>
                <a:cs typeface="Arial" charset="0"/>
              </a:defRPr>
            </a:lvl2pPr>
            <a:lvl3pPr>
              <a:defRPr sz="1800" baseline="0">
                <a:latin typeface="Arial" charset="0"/>
                <a:ea typeface="Arial" charset="0"/>
                <a:cs typeface="Arial" charset="0"/>
              </a:defRPr>
            </a:lvl3pPr>
            <a:lvl4pPr>
              <a:defRPr sz="1500" baseline="0">
                <a:latin typeface="Arial" charset="0"/>
                <a:ea typeface="Arial" charset="0"/>
                <a:cs typeface="Arial" charset="0"/>
              </a:defRPr>
            </a:lvl4pPr>
            <a:lvl5pPr>
              <a:defRPr sz="1500" baseline="0">
                <a:latin typeface="Arial" charset="0"/>
                <a:ea typeface="Arial" charset="0"/>
                <a:cs typeface="Arial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 baseline="0">
                <a:latin typeface="Arial" charset="0"/>
                <a:ea typeface="Arial" charset="0"/>
                <a:cs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5EFA383-23A3-114F-A2FD-25ACA693621E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AAE636D-930C-3842-A651-7C7C85BC1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4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 baseline="0">
                <a:latin typeface="Arial" charset="0"/>
                <a:ea typeface="Arial" charset="0"/>
                <a:cs typeface="Arial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 baseline="0">
                <a:latin typeface="Arial" charset="0"/>
                <a:ea typeface="Arial" charset="0"/>
                <a:cs typeface="Arial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206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  <a:lvl2pPr>
              <a:defRPr baseline="0">
                <a:latin typeface="Arial" charset="0"/>
                <a:ea typeface="Arial" charset="0"/>
                <a:cs typeface="Arial" charset="0"/>
              </a:defRPr>
            </a:lvl2pPr>
            <a:lvl3pPr>
              <a:defRPr baseline="0">
                <a:latin typeface="Arial" charset="0"/>
                <a:ea typeface="Arial" charset="0"/>
                <a:cs typeface="Arial" charset="0"/>
              </a:defRPr>
            </a:lvl3pPr>
            <a:lvl4pPr>
              <a:defRPr baseline="0">
                <a:latin typeface="Arial" charset="0"/>
                <a:ea typeface="Arial" charset="0"/>
                <a:cs typeface="Arial" charset="0"/>
              </a:defRPr>
            </a:lvl4pPr>
            <a:lvl5pPr>
              <a:defRPr baseline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235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  <a:lvl2pPr>
              <a:defRPr baseline="0">
                <a:latin typeface="Arial" charset="0"/>
                <a:ea typeface="Arial" charset="0"/>
                <a:cs typeface="Arial" charset="0"/>
              </a:defRPr>
            </a:lvl2pPr>
            <a:lvl3pPr>
              <a:defRPr baseline="0">
                <a:latin typeface="Arial" charset="0"/>
                <a:ea typeface="Arial" charset="0"/>
                <a:cs typeface="Arial" charset="0"/>
              </a:defRPr>
            </a:lvl3pPr>
            <a:lvl4pPr>
              <a:defRPr baseline="0">
                <a:latin typeface="Arial" charset="0"/>
                <a:ea typeface="Arial" charset="0"/>
                <a:cs typeface="Arial" charset="0"/>
              </a:defRPr>
            </a:lvl4pPr>
            <a:lvl5pPr>
              <a:defRPr baseline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72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316036"/>
          </a:xfrm>
        </p:spPr>
        <p:txBody>
          <a:bodyPr/>
          <a:lstStyle>
            <a:lvl1pPr marL="0" indent="0">
              <a:buNone/>
              <a:defRPr sz="18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3024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029075"/>
          </a:xfrm>
        </p:spPr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  <a:lvl2pPr>
              <a:defRPr baseline="0">
                <a:latin typeface="Arial" charset="0"/>
                <a:ea typeface="Arial" charset="0"/>
                <a:cs typeface="Arial" charset="0"/>
              </a:defRPr>
            </a:lvl2pPr>
            <a:lvl3pPr>
              <a:defRPr baseline="0">
                <a:latin typeface="Arial" charset="0"/>
                <a:ea typeface="Arial" charset="0"/>
                <a:cs typeface="Arial" charset="0"/>
              </a:defRPr>
            </a:lvl3pPr>
            <a:lvl4pPr>
              <a:defRPr baseline="0">
                <a:latin typeface="Arial" charset="0"/>
                <a:ea typeface="Arial" charset="0"/>
                <a:cs typeface="Arial" charset="0"/>
              </a:defRPr>
            </a:lvl4pPr>
            <a:lvl5pPr>
              <a:defRPr baseline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029075"/>
          </a:xfrm>
        </p:spPr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  <a:lvl2pPr>
              <a:defRPr baseline="0">
                <a:latin typeface="Arial" charset="0"/>
                <a:ea typeface="Arial" charset="0"/>
                <a:cs typeface="Arial" charset="0"/>
              </a:defRPr>
            </a:lvl2pPr>
            <a:lvl3pPr>
              <a:defRPr baseline="0">
                <a:latin typeface="Arial" charset="0"/>
                <a:ea typeface="Arial" charset="0"/>
                <a:cs typeface="Arial" charset="0"/>
              </a:defRPr>
            </a:lvl3pPr>
            <a:lvl4pPr>
              <a:defRPr baseline="0">
                <a:latin typeface="Arial" charset="0"/>
                <a:ea typeface="Arial" charset="0"/>
                <a:cs typeface="Arial" charset="0"/>
              </a:defRPr>
            </a:lvl4pPr>
            <a:lvl5pPr>
              <a:defRPr baseline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7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4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0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 baseline="0">
                <a:latin typeface="Arial" charset="0"/>
                <a:ea typeface="Arial" charset="0"/>
                <a:cs typeface="Arial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349625"/>
          </a:xfrm>
        </p:spPr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  <a:lvl2pPr>
              <a:defRPr baseline="0">
                <a:latin typeface="Arial" charset="0"/>
                <a:ea typeface="Arial" charset="0"/>
                <a:cs typeface="Arial" charset="0"/>
              </a:defRPr>
            </a:lvl2pPr>
            <a:lvl3pPr>
              <a:defRPr baseline="0">
                <a:latin typeface="Arial" charset="0"/>
                <a:ea typeface="Arial" charset="0"/>
                <a:cs typeface="Arial" charset="0"/>
              </a:defRPr>
            </a:lvl3pPr>
            <a:lvl4pPr>
              <a:defRPr baseline="0">
                <a:latin typeface="Arial" charset="0"/>
                <a:ea typeface="Arial" charset="0"/>
                <a:cs typeface="Arial" charset="0"/>
              </a:defRPr>
            </a:lvl4pPr>
            <a:lvl5pPr>
              <a:defRPr baseline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 baseline="0">
                <a:latin typeface="Arial" charset="0"/>
                <a:ea typeface="Arial" charset="0"/>
                <a:cs typeface="Arial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349625"/>
          </a:xfrm>
        </p:spPr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  <a:lvl2pPr>
              <a:defRPr baseline="0">
                <a:latin typeface="Arial" charset="0"/>
                <a:ea typeface="Arial" charset="0"/>
                <a:cs typeface="Arial" charset="0"/>
              </a:defRPr>
            </a:lvl2pPr>
            <a:lvl3pPr>
              <a:defRPr baseline="0">
                <a:latin typeface="Arial" charset="0"/>
                <a:ea typeface="Arial" charset="0"/>
                <a:cs typeface="Arial" charset="0"/>
              </a:defRPr>
            </a:lvl3pPr>
            <a:lvl4pPr>
              <a:defRPr baseline="0">
                <a:latin typeface="Arial" charset="0"/>
                <a:ea typeface="Arial" charset="0"/>
                <a:cs typeface="Arial" charset="0"/>
              </a:defRPr>
            </a:lvl4pPr>
            <a:lvl5pPr>
              <a:defRPr baseline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16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2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661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003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E2DCC6D-D3BD-AC47-A337-C80B54F4DF11}"/>
              </a:ext>
            </a:extLst>
          </p:cNvPr>
          <p:cNvCxnSpPr/>
          <p:nvPr userDrawn="1"/>
        </p:nvCxnSpPr>
        <p:spPr>
          <a:xfrm>
            <a:off x="628650" y="6204857"/>
            <a:ext cx="7886700" cy="0"/>
          </a:xfrm>
          <a:prstGeom prst="line">
            <a:avLst/>
          </a:prstGeom>
          <a:ln w="19050">
            <a:solidFill>
              <a:srgbClr val="548C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BC5BBD0-55FA-AC47-BC04-3AA62399EB2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458891" y="6248024"/>
            <a:ext cx="1149531" cy="48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7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91" r:id="rId5"/>
    <p:sldLayoutId id="2147483792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587" y="3595528"/>
            <a:ext cx="6694819" cy="1050666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Avenir Next" panose="020B0503020202020204" pitchFamily="34" charset="0"/>
              </a:rPr>
              <a:t>July 2026 Student Loan Update for Pre-PA Students, PA Students, and Advisors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CBD12A-FEF3-E887-F8FD-67ED77B26281}"/>
              </a:ext>
            </a:extLst>
          </p:cNvPr>
          <p:cNvSpPr txBox="1"/>
          <p:nvPr/>
        </p:nvSpPr>
        <p:spPr>
          <a:xfrm>
            <a:off x="2776590" y="5049167"/>
            <a:ext cx="35908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venir Next" panose="020B0503020202020204" pitchFamily="34" charset="0"/>
              </a:rPr>
              <a:t>Tyler Smith, MPH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venir Next" panose="020B0503020202020204" pitchFamily="34" charset="0"/>
              </a:rPr>
              <a:t>Chief Policy Officer</a:t>
            </a:r>
          </a:p>
          <a:p>
            <a:pPr algn="ctr"/>
            <a:endParaRPr lang="en-US" dirty="0">
              <a:solidFill>
                <a:schemeClr val="bg1"/>
              </a:solidFill>
              <a:latin typeface="Avenir Next" panose="020B0503020202020204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Avenir Next" panose="020B0503020202020204" pitchFamily="34" charset="0"/>
              </a:rPr>
              <a:t>Catherine Majewski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venir Next" panose="020B0503020202020204" pitchFamily="34" charset="0"/>
              </a:rPr>
              <a:t>Manager, Government Relations</a:t>
            </a:r>
          </a:p>
        </p:txBody>
      </p:sp>
    </p:spTree>
    <p:extLst>
      <p:ext uri="{BB962C8B-B14F-4D97-AF65-F5344CB8AC3E}">
        <p14:creationId xmlns:p14="http://schemas.microsoft.com/office/powerpoint/2010/main" val="2078607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B73B6-DB04-D21B-1F8F-78064FC4A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BCE94-952B-5C1A-5C04-5F9575B8E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“[Plaintiffs’] have established that they are </a:t>
            </a:r>
            <a:r>
              <a:rPr lang="en-US" b="1" dirty="0"/>
              <a:t>likely to succeed </a:t>
            </a:r>
            <a:r>
              <a:rPr lang="en-US" dirty="0"/>
              <a:t>on their [Administrative Procedure Act] claim that the Rule’s definition of ‘professional degree’ is </a:t>
            </a:r>
            <a:r>
              <a:rPr lang="en-US" b="1" dirty="0"/>
              <a:t>contrary to law</a:t>
            </a:r>
            <a:r>
              <a:rPr lang="en-US" dirty="0"/>
              <a:t>, that they </a:t>
            </a:r>
            <a:r>
              <a:rPr lang="en-US" b="1" dirty="0"/>
              <a:t>would suffer irreparable harm </a:t>
            </a:r>
            <a:r>
              <a:rPr lang="en-US" dirty="0"/>
              <a:t>should the Rule go into effect, and that the </a:t>
            </a:r>
            <a:r>
              <a:rPr lang="en-US" b="1" dirty="0"/>
              <a:t>balance of equities and the public interest are in their favor</a:t>
            </a:r>
            <a:r>
              <a:rPr lang="en-US" dirty="0"/>
              <a:t>.” – Judge Beryl Howell</a:t>
            </a:r>
          </a:p>
        </p:txBody>
      </p:sp>
    </p:spTree>
    <p:extLst>
      <p:ext uri="{BB962C8B-B14F-4D97-AF65-F5344CB8AC3E}">
        <p14:creationId xmlns:p14="http://schemas.microsoft.com/office/powerpoint/2010/main" val="4220383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FB584-E10A-DBC5-B8BD-E4DCB17B4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Stand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D77B-9894-1137-7202-A7EF8D519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June 29, the Department of Education issued guidance classifying programs, including PA programs, that will be designated as professional while the court’s preliminary order remains in place</a:t>
            </a:r>
          </a:p>
          <a:p>
            <a:r>
              <a:rPr lang="en-US" dirty="0"/>
              <a:t>The case now moves to consideration on the merits, which is anticipated to take place over a number of months</a:t>
            </a:r>
          </a:p>
          <a:p>
            <a:r>
              <a:rPr lang="en-US" b="1" dirty="0"/>
              <a:t>Congress can act to provide long-term certainty to PA and other health professions students</a:t>
            </a:r>
          </a:p>
        </p:txBody>
      </p:sp>
    </p:spTree>
    <p:extLst>
      <p:ext uri="{BB962C8B-B14F-4D97-AF65-F5344CB8AC3E}">
        <p14:creationId xmlns:p14="http://schemas.microsoft.com/office/powerpoint/2010/main" val="3383869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333FD-C724-9F2B-EE44-1C4374B0B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This Mean for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39B08-ECEE-0D4C-8CBF-F255F7447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Pre-PA Students</a:t>
            </a:r>
          </a:p>
          <a:p>
            <a:pPr lvl="1"/>
            <a:r>
              <a:rPr lang="en-US" dirty="0"/>
              <a:t>If you are planning to apply to PA school, </a:t>
            </a:r>
            <a:r>
              <a:rPr lang="en-US" b="1" dirty="0"/>
              <a:t>do not let this issue discourage you from pursuing a PA education.</a:t>
            </a:r>
          </a:p>
          <a:p>
            <a:pPr lvl="1"/>
            <a:r>
              <a:rPr lang="en-US" dirty="0"/>
              <a:t>While this issue is still being resolved, PAEA and AAPA are actively working through the courts and Congress to protect access to affordable federal student financing.</a:t>
            </a:r>
          </a:p>
          <a:p>
            <a:pPr lvl="1"/>
            <a:r>
              <a:rPr lang="en-US" dirty="0"/>
              <a:t>Continue planning for PA school and stay informed as updates become available.</a:t>
            </a:r>
          </a:p>
          <a:p>
            <a:r>
              <a:rPr lang="en-US" dirty="0"/>
              <a:t>Current PA Students</a:t>
            </a:r>
          </a:p>
          <a:p>
            <a:pPr lvl="1"/>
            <a:r>
              <a:rPr lang="en-US" dirty="0"/>
              <a:t>Continue working with your financial aid office regarding your individual borrowing needs.</a:t>
            </a:r>
          </a:p>
          <a:p>
            <a:pPr lvl="1"/>
            <a:r>
              <a:rPr lang="en-US" dirty="0"/>
              <a:t>PA students enrolled and borrowing for their programs prior to July 1 are grandfathered into Grad PLUS loans and should not be impacted by the professional degree issue. </a:t>
            </a:r>
          </a:p>
        </p:txBody>
      </p:sp>
    </p:spTree>
    <p:extLst>
      <p:ext uri="{BB962C8B-B14F-4D97-AF65-F5344CB8AC3E}">
        <p14:creationId xmlns:p14="http://schemas.microsoft.com/office/powerpoint/2010/main" val="1484516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99AEB-DC3E-892E-904B-D94FD0D78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This Mean for You?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AEE01-6D21-E52B-A6EB-D42EB69D5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 Programs &amp; Advisors </a:t>
            </a:r>
          </a:p>
          <a:p>
            <a:pPr lvl="1"/>
            <a:r>
              <a:rPr lang="en-US" dirty="0"/>
              <a:t>Continue directing students to institutional financial aid professionals for individualized financial aid guidance.</a:t>
            </a:r>
          </a:p>
          <a:p>
            <a:pPr lvl="1"/>
            <a:r>
              <a:rPr lang="en-US" dirty="0"/>
              <a:t>Encourage prospective and current students to rely on official updates from PAEA, AAPA, and the Department of Education.</a:t>
            </a:r>
          </a:p>
        </p:txBody>
      </p:sp>
    </p:spTree>
    <p:extLst>
      <p:ext uri="{BB962C8B-B14F-4D97-AF65-F5344CB8AC3E}">
        <p14:creationId xmlns:p14="http://schemas.microsoft.com/office/powerpoint/2010/main" val="2224796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7CB63-F365-D0B9-6427-185059208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PAEA Advocacy Efforts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73EFA-FBB6-E676-A9CB-B4CB34762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Professional Student Degree Act</a:t>
            </a:r>
          </a:p>
          <a:p>
            <a:pPr lvl="1"/>
            <a:r>
              <a:rPr lang="en-US" dirty="0"/>
              <a:t>Endorsed by PAEA and AAPA</a:t>
            </a:r>
          </a:p>
          <a:p>
            <a:pPr lvl="1"/>
            <a:r>
              <a:rPr lang="en-US" dirty="0"/>
              <a:t>Would explicitly name PA and other key professions as professional students to provide long-term certainty</a:t>
            </a:r>
          </a:p>
          <a:p>
            <a:r>
              <a:rPr lang="en-US" dirty="0"/>
              <a:t>Appropriations Legislation</a:t>
            </a:r>
          </a:p>
          <a:p>
            <a:pPr lvl="1"/>
            <a:r>
              <a:rPr lang="en-US" dirty="0"/>
              <a:t>Another potential avenue for Congress to direct the Department of Education to explicitly include PA/other professions as professional students</a:t>
            </a:r>
          </a:p>
        </p:txBody>
      </p:sp>
    </p:spTree>
    <p:extLst>
      <p:ext uri="{BB962C8B-B14F-4D97-AF65-F5344CB8AC3E}">
        <p14:creationId xmlns:p14="http://schemas.microsoft.com/office/powerpoint/2010/main" val="1098121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3C501-F80B-A848-844A-64DED29E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Other Key Programs?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ADFA9-DB1C-A854-1A35-1BB49C66A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Additional pathways to pay for PA school/obtain loan repayment aid still exist:</a:t>
            </a:r>
          </a:p>
          <a:p>
            <a:pPr lvl="1"/>
            <a:r>
              <a:rPr lang="en-US" dirty="0"/>
              <a:t>National Health Service Corps scholarship/loan repayment programs</a:t>
            </a:r>
          </a:p>
          <a:p>
            <a:pPr lvl="1"/>
            <a:r>
              <a:rPr lang="en-US">
                <a:latin typeface="Arial"/>
                <a:cs typeface="Arial"/>
              </a:rPr>
              <a:t>Public Service Loan Forgiveness (PSLF) program</a:t>
            </a:r>
          </a:p>
          <a:p>
            <a:pPr lvl="1"/>
            <a:r>
              <a:rPr lang="en-US" dirty="0"/>
              <a:t>Armed Services-based educational aid</a:t>
            </a:r>
          </a:p>
          <a:p>
            <a:r>
              <a:rPr lang="en-US" b="1" dirty="0"/>
              <a:t>Note: Some programs such as PSLF restrict forgiveness/repayment to federal loans.</a:t>
            </a:r>
          </a:p>
        </p:txBody>
      </p:sp>
    </p:spTree>
    <p:extLst>
      <p:ext uri="{BB962C8B-B14F-4D97-AF65-F5344CB8AC3E}">
        <p14:creationId xmlns:p14="http://schemas.microsoft.com/office/powerpoint/2010/main" val="2353013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67CCC-35D2-C395-40EB-66216B3CA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You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7819C-7FD9-DD1F-8220-2D02F4BDC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Monitor PAEA and AAPA channels for updates on the court case, advocacy efforts, and guidance from the Department of Education</a:t>
            </a:r>
          </a:p>
          <a:p>
            <a:r>
              <a:rPr lang="en-US" dirty="0"/>
              <a:t>Participate in PAEA’s Grassroots Action Network campaigns in support of the Professional Student Degree Act</a:t>
            </a:r>
          </a:p>
        </p:txBody>
      </p:sp>
    </p:spTree>
    <p:extLst>
      <p:ext uri="{BB962C8B-B14F-4D97-AF65-F5344CB8AC3E}">
        <p14:creationId xmlns:p14="http://schemas.microsoft.com/office/powerpoint/2010/main" val="1150827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78C18-C38F-32AA-8F8A-3310FE041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72B8-5700-91D6-ADAC-D2377E730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 education remains an excellent investment in a rewarding healthcare career.</a:t>
            </a:r>
          </a:p>
          <a:p>
            <a:r>
              <a:rPr lang="en-US" dirty="0"/>
              <a:t>The court's preliminary order currently allows PA students to continue being treated as professional students for federal borrowing purposes while the case moves forward.</a:t>
            </a:r>
          </a:p>
          <a:p>
            <a:r>
              <a:rPr lang="en-US" dirty="0"/>
              <a:t>PAEA and AAPA remain actively engaged in both the courts and Congress to secure long-term certainty for PA students.</a:t>
            </a:r>
          </a:p>
          <a:p>
            <a:r>
              <a:rPr lang="en-US" dirty="0"/>
              <a:t>We are committed to keeping students, advisors, and PA programs informed every step of the way.</a:t>
            </a:r>
          </a:p>
          <a:p>
            <a:r>
              <a:rPr lang="en-US" b="1" dirty="0"/>
              <a:t>Institutional financial aid offices are directly responsible for administering access to federal student loans and can best answer individualized questions.</a:t>
            </a:r>
          </a:p>
        </p:txBody>
      </p:sp>
    </p:spTree>
    <p:extLst>
      <p:ext uri="{BB962C8B-B14F-4D97-AF65-F5344CB8AC3E}">
        <p14:creationId xmlns:p14="http://schemas.microsoft.com/office/powerpoint/2010/main" val="2800625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E7EB-4CB2-395E-750D-EF88EF37D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9887" y="2766218"/>
            <a:ext cx="7886700" cy="1325563"/>
          </a:xfrm>
        </p:spPr>
        <p:txBody>
          <a:bodyPr/>
          <a:lstStyle/>
          <a:p>
            <a:r>
              <a:rPr lang="en-US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506621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61E3C-4715-CE44-B25B-6867F0CCC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7501C-7E0E-5A40-852F-E4144AF6E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003675"/>
          </a:xfrm>
        </p:spPr>
        <p:txBody>
          <a:bodyPr/>
          <a:lstStyle/>
          <a:p>
            <a:r>
              <a:rPr lang="en-US" dirty="0"/>
              <a:t>Overview of How PA School is Paid For</a:t>
            </a:r>
          </a:p>
          <a:p>
            <a:r>
              <a:rPr lang="en-US" dirty="0"/>
              <a:t>Pre-July 2026 System and Changes in H.R. 1/One Big Beautiful Bill Act</a:t>
            </a:r>
          </a:p>
          <a:p>
            <a:r>
              <a:rPr lang="en-US" dirty="0"/>
              <a:t>What is a Professional Student/Degree?</a:t>
            </a:r>
          </a:p>
          <a:p>
            <a:r>
              <a:rPr lang="en-US" dirty="0"/>
              <a:t>PAEA-AAPA Lawsuit</a:t>
            </a:r>
          </a:p>
          <a:p>
            <a:r>
              <a:rPr lang="en-US" dirty="0"/>
              <a:t>Where We Stand Now</a:t>
            </a:r>
          </a:p>
          <a:p>
            <a:r>
              <a:rPr lang="en-US" dirty="0"/>
              <a:t>Ongoing Advocacy</a:t>
            </a:r>
          </a:p>
          <a:p>
            <a:r>
              <a:rPr lang="en-US" dirty="0"/>
              <a:t>Student Loan Repayment/Forgiveness Options</a:t>
            </a:r>
          </a:p>
          <a:p>
            <a:r>
              <a:rPr lang="en-US" dirty="0"/>
              <a:t>Key Takeaways</a:t>
            </a:r>
          </a:p>
          <a:p>
            <a:r>
              <a:rPr lang="en-US" dirty="0"/>
              <a:t>Q&amp;A</a:t>
            </a:r>
          </a:p>
          <a:p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634893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F2EAE-8750-5472-A629-D37C589BA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PA Students Pay For School?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12991-5C1A-E745-756F-3AA846AE0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Federal Loans</a:t>
            </a:r>
          </a:p>
          <a:p>
            <a:pPr lvl="1"/>
            <a:r>
              <a:rPr lang="en-US" dirty="0"/>
              <a:t>85%+ of PA students rely upon federal student loans to some degree to complete their education</a:t>
            </a:r>
          </a:p>
          <a:p>
            <a:pPr lvl="1"/>
            <a:r>
              <a:rPr lang="en-US" dirty="0"/>
              <a:t>Per the Department of Education, 75%+ of students require more than $20,500 per year to complete their programs</a:t>
            </a:r>
          </a:p>
          <a:p>
            <a:pPr lvl="1"/>
            <a:r>
              <a:rPr lang="en-US" dirty="0"/>
              <a:t>Most favorable interest/repayment terms – eligibility for many service-based forgiveness programs</a:t>
            </a:r>
          </a:p>
          <a:p>
            <a:r>
              <a:rPr lang="en-US" dirty="0"/>
              <a:t>Private Loans</a:t>
            </a:r>
          </a:p>
          <a:p>
            <a:pPr lvl="1"/>
            <a:r>
              <a:rPr lang="en-US" dirty="0"/>
              <a:t>Require good credit history/co-signers, often higher interest rates, fewer protections/repayment options</a:t>
            </a:r>
          </a:p>
          <a:p>
            <a:r>
              <a:rPr lang="en-US" dirty="0"/>
              <a:t>Scholarships</a:t>
            </a:r>
          </a:p>
          <a:p>
            <a:r>
              <a:rPr lang="en-US" dirty="0"/>
              <a:t>Personal Savings</a:t>
            </a:r>
          </a:p>
        </p:txBody>
      </p:sp>
    </p:spTree>
    <p:extLst>
      <p:ext uri="{BB962C8B-B14F-4D97-AF65-F5344CB8AC3E}">
        <p14:creationId xmlns:p14="http://schemas.microsoft.com/office/powerpoint/2010/main" val="1829909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3A5AC-019D-EAF7-A70D-58FDE442F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Loan Structure Pre-July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3270-B16D-82E2-62AA-757F1FF06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Unsubsidized Direct Loans</a:t>
            </a:r>
          </a:p>
          <a:p>
            <a:pPr lvl="1"/>
            <a:r>
              <a:rPr lang="en-US" dirty="0"/>
              <a:t>$20,500 annual limit (lowest federal interest rate)</a:t>
            </a:r>
          </a:p>
          <a:p>
            <a:r>
              <a:rPr lang="en-US" dirty="0"/>
              <a:t>Grad PLUS loans</a:t>
            </a:r>
          </a:p>
          <a:p>
            <a:pPr lvl="1"/>
            <a:r>
              <a:rPr lang="en-US" dirty="0"/>
              <a:t>Available up to the institutionally-determined cost of attendance (slightly higher interest rates)</a:t>
            </a:r>
          </a:p>
          <a:p>
            <a:r>
              <a:rPr lang="en-US" dirty="0"/>
              <a:t>Most PA students could finance the entirety of their education through a combination of Unsubsidized Direct and Grad PLUS loans – avoiding the private market altogether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094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3CA4B-A019-E58F-801B-C22DF129D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H.R. 1/One Big Beautiful Bill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BF1F6-4253-9310-FBB4-15E2D0ADC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Elimination of Grad PLUS loans for new borrowers after July 1, 2026</a:t>
            </a:r>
          </a:p>
          <a:p>
            <a:r>
              <a:rPr lang="en-US" dirty="0"/>
              <a:t>Establishment of new Unsubsidized Direct loan limits</a:t>
            </a:r>
          </a:p>
          <a:p>
            <a:pPr lvl="1"/>
            <a:r>
              <a:rPr lang="en-US" dirty="0"/>
              <a:t>For graduate students: $20,500 annual/$100,000 aggregate</a:t>
            </a:r>
          </a:p>
          <a:p>
            <a:pPr lvl="1"/>
            <a:r>
              <a:rPr lang="en-US" b="1" dirty="0"/>
              <a:t>For professional students</a:t>
            </a:r>
            <a:r>
              <a:rPr lang="en-US" dirty="0"/>
              <a:t>: $50,000 annual/$200,000 aggregate</a:t>
            </a:r>
          </a:p>
          <a:p>
            <a:r>
              <a:rPr lang="en-US" dirty="0"/>
              <a:t>Note: Because PA programs typically don’t span four academic years, the annual limit is more important in determining the level of aid that students actually have access to</a:t>
            </a:r>
          </a:p>
        </p:txBody>
      </p:sp>
    </p:spTree>
    <p:extLst>
      <p:ext uri="{BB962C8B-B14F-4D97-AF65-F5344CB8AC3E}">
        <p14:creationId xmlns:p14="http://schemas.microsoft.com/office/powerpoint/2010/main" val="227011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DBDD0-AA11-633E-BB88-D69C419C9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Question: What is a Professional Student/Degree?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12EC5-EBB4-77A8-659F-5149BE824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 H.R. 1:</a:t>
            </a:r>
          </a:p>
          <a:p>
            <a:pPr lvl="1"/>
            <a:r>
              <a:rPr lang="en-US" dirty="0"/>
              <a:t>A degree that signifies both completion of the academic requirements for beginning practice in a given profession and a level of professional skill beyond that normally required for a bachelor's degree. Professional licensure is also generally required. </a:t>
            </a:r>
            <a:r>
              <a:rPr lang="en-US" b="1" dirty="0"/>
              <a:t>Examples</a:t>
            </a:r>
            <a:r>
              <a:rPr lang="en-US" dirty="0"/>
              <a:t> of a professional degree </a:t>
            </a:r>
            <a:r>
              <a:rPr lang="en-US" b="1" dirty="0"/>
              <a:t>include but are not limited </a:t>
            </a:r>
            <a:r>
              <a:rPr lang="en-US" dirty="0"/>
              <a:t>to Pharmacy (Pharm.D.), Dentistry (D.D.S. or D.M.D.), Veterinary Medicine (D.V.M.), Chiropractic (D.C. or D.C.M.), Law (L.L.B. or J.D.), Medicine (M.D.), Optometry (O.D.), Osteopathic Medicine (D.O.), Podiatry (D.P.M., D.P., or </a:t>
            </a:r>
            <a:r>
              <a:rPr lang="en-US" dirty="0" err="1"/>
              <a:t>Pod.D</a:t>
            </a:r>
            <a:r>
              <a:rPr lang="en-US" dirty="0"/>
              <a:t>.), and Theology (</a:t>
            </a:r>
            <a:r>
              <a:rPr lang="en-US" b="1" dirty="0"/>
              <a:t>M.Div., or M.H.L.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9705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CB2FA-DABA-8D26-6313-D8A13ECE6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of Education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FFF5A-05D3-5538-A7F1-06D1C39B9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During negotiated rulemaking sessions in fall 2025, the Department of Education added additional criteria beyond those required by Congress to determine professional student status:</a:t>
            </a:r>
          </a:p>
          <a:p>
            <a:pPr lvl="1"/>
            <a:r>
              <a:rPr lang="en-US" dirty="0"/>
              <a:t>Doctoral-level requirement</a:t>
            </a:r>
          </a:p>
          <a:p>
            <a:pPr lvl="1"/>
            <a:r>
              <a:rPr lang="en-US" dirty="0"/>
              <a:t>Specific Classification of Instructional Programs placement</a:t>
            </a:r>
          </a:p>
          <a:p>
            <a:pPr lvl="1"/>
            <a:r>
              <a:rPr lang="en-US" dirty="0"/>
              <a:t>Cannot be supervised in clinical practice</a:t>
            </a:r>
          </a:p>
          <a:p>
            <a:r>
              <a:rPr lang="en-US" b="1" dirty="0"/>
              <a:t>These criteria went beyond what Congress directed the Department of Education to use and are the basis of PAEA and AAPA’s lawsuit against the Department.</a:t>
            </a:r>
          </a:p>
        </p:txBody>
      </p:sp>
    </p:spTree>
    <p:extLst>
      <p:ext uri="{BB962C8B-B14F-4D97-AF65-F5344CB8AC3E}">
        <p14:creationId xmlns:p14="http://schemas.microsoft.com/office/powerpoint/2010/main" val="4195974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0B1C5-5FBF-FC7A-7CAE-72F87DB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PAEA and AAPA Lawsuit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0B1BF-CEC2-A99A-8897-1DCF5BFAE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June 3, PAEA and AAPA sued the Department of Education, arguing the agency exceeded its authority in imposing new criteria with the effect of excluding incoming PA students</a:t>
            </a:r>
          </a:p>
          <a:p>
            <a:r>
              <a:rPr lang="en-US" dirty="0"/>
              <a:t>Two requests:</a:t>
            </a:r>
          </a:p>
          <a:p>
            <a:pPr lvl="1"/>
            <a:r>
              <a:rPr lang="en-US" dirty="0"/>
              <a:t>Preliminary injunction – PAEA and AAPA asked the court to halt implementation of the amended professional degree definition before July 1</a:t>
            </a:r>
          </a:p>
          <a:p>
            <a:pPr lvl="1"/>
            <a:r>
              <a:rPr lang="en-US" dirty="0"/>
              <a:t>Underlying complaint – PAEA and AAPA asked the court to assess our claims on the merits to provide permanent professional degree access for PA students</a:t>
            </a:r>
          </a:p>
        </p:txBody>
      </p:sp>
    </p:spTree>
    <p:extLst>
      <p:ext uri="{BB962C8B-B14F-4D97-AF65-F5344CB8AC3E}">
        <p14:creationId xmlns:p14="http://schemas.microsoft.com/office/powerpoint/2010/main" val="1385834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CD2E2-A838-0ADB-7FD3-B3183BB72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Outcome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A0F14-76E1-CA07-2D58-F39787F1E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late June, the court granted PAEA and AAPA’s request to block implementation of the professional degree definition finalized by the Department of Education.</a:t>
            </a:r>
          </a:p>
        </p:txBody>
      </p:sp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FAE391C4-50DC-4ABF-83EC-B8FFF06DD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311" y="2840369"/>
            <a:ext cx="3099377" cy="329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142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PRESENTATIONGUID" val="4bfa818a-408f-4d1e-aecb-02f607a4dccb"/>
  <p:tag name="TPVERSION" val="8"/>
  <p:tag name="TPFULLVERSION" val="8.9.1.2"/>
  <p:tag name="PPTVERSION" val="16"/>
  <p:tag name="TPOS" val="2"/>
  <p:tag name="TPLASTSAVEVERSION" val="6.4 PC"/>
</p:tagLst>
</file>

<file path=ppt/theme/theme1.xml><?xml version="1.0" encoding="utf-8"?>
<a:theme xmlns:a="http://schemas.openxmlformats.org/drawingml/2006/main" name="PAEA Workshops">
  <a:themeElements>
    <a:clrScheme name="PAEA Master Colors 1">
      <a:dk1>
        <a:srgbClr val="444448"/>
      </a:dk1>
      <a:lt1>
        <a:srgbClr val="FEFFFF"/>
      </a:lt1>
      <a:dk2>
        <a:srgbClr val="008068"/>
      </a:dk2>
      <a:lt2>
        <a:srgbClr val="BEBCBB"/>
      </a:lt2>
      <a:accent1>
        <a:srgbClr val="007C77"/>
      </a:accent1>
      <a:accent2>
        <a:srgbClr val="FFCF20"/>
      </a:accent2>
      <a:accent3>
        <a:srgbClr val="F48918"/>
      </a:accent3>
      <a:accent4>
        <a:srgbClr val="2278C1"/>
      </a:accent4>
      <a:accent5>
        <a:srgbClr val="FE292B"/>
      </a:accent5>
      <a:accent6>
        <a:srgbClr val="864A76"/>
      </a:accent6>
      <a:hlink>
        <a:srgbClr val="2278C1"/>
      </a:hlink>
      <a:folHlink>
        <a:srgbClr val="B2B2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EA Powerpoint - 2021" id="{CAA37543-7821-B44A-9F73-8D15B8DBF8AD}" vid="{08FE6986-68FC-ED4D-8717-17380FE00F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9A4473991F47AA697826FE2AA8B3" ma:contentTypeVersion="11" ma:contentTypeDescription="Create a new document." ma:contentTypeScope="" ma:versionID="4b37ee132eeaf56c7d027a6929a67e4b">
  <xsd:schema xmlns:xsd="http://www.w3.org/2001/XMLSchema" xmlns:xs="http://www.w3.org/2001/XMLSchema" xmlns:p="http://schemas.microsoft.com/office/2006/metadata/properties" xmlns:ns2="0c4777a0-1d53-4814-b3e3-c973a4032d7d" xmlns:ns3="5a207455-7098-4070-90b9-55a9f693fbdf" targetNamespace="http://schemas.microsoft.com/office/2006/metadata/properties" ma:root="true" ma:fieldsID="829d038def091a13f35189ba6e57b62b" ns2:_="" ns3:_="">
    <xsd:import namespace="0c4777a0-1d53-4814-b3e3-c973a4032d7d"/>
    <xsd:import namespace="5a207455-7098-4070-90b9-55a9f693f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4777a0-1d53-4814-b3e3-c973a4032d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07455-7098-4070-90b9-55a9f693fbd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D629CB-D651-46A5-A9AC-1E1EB7FBE87F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5a207455-7098-4070-90b9-55a9f693fbdf"/>
    <ds:schemaRef ds:uri="0c4777a0-1d53-4814-b3e3-c973a4032d7d"/>
  </ds:schemaRefs>
</ds:datastoreItem>
</file>

<file path=customXml/itemProps2.xml><?xml version="1.0" encoding="utf-8"?>
<ds:datastoreItem xmlns:ds="http://schemas.openxmlformats.org/officeDocument/2006/customXml" ds:itemID="{85D6361C-78E5-4791-B0D1-4578574A30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4777a0-1d53-4814-b3e3-c973a4032d7d"/>
    <ds:schemaRef ds:uri="5a207455-7098-4070-90b9-55a9f693f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E28CC6-BDBC-4EFB-8757-85F7A1E0FE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PAEA Workshops</Template>
  <TotalTime>8134</TotalTime>
  <Words>1217</Words>
  <Application>Microsoft Macintosh PowerPoint</Application>
  <PresentationFormat>On-screen Show (4:3)</PresentationFormat>
  <Paragraphs>93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Avenir Next</vt:lpstr>
      <vt:lpstr>Calibri</vt:lpstr>
      <vt:lpstr>PAEA Workshops</vt:lpstr>
      <vt:lpstr>July 2026 Student Loan Update for Pre-PA Students, PA Students, and Advisors</vt:lpstr>
      <vt:lpstr>Agenda</vt:lpstr>
      <vt:lpstr>How Do PA Students Pay For School?</vt:lpstr>
      <vt:lpstr>Federal Loan Structure Pre-July 2026</vt:lpstr>
      <vt:lpstr>Changes in H.R. 1/One Big Beautiful Bill Act</vt:lpstr>
      <vt:lpstr>Important Question: What is a Professional Student/Degree?</vt:lpstr>
      <vt:lpstr>Department of Education Implementation</vt:lpstr>
      <vt:lpstr>PAEA and AAPA Lawsuit</vt:lpstr>
      <vt:lpstr>Initial Outcome</vt:lpstr>
      <vt:lpstr>Finding</vt:lpstr>
      <vt:lpstr>Where We Stand Now</vt:lpstr>
      <vt:lpstr>What Does This Mean for You?</vt:lpstr>
      <vt:lpstr>What Does This Mean for You? (cont.)</vt:lpstr>
      <vt:lpstr>PAEA Advocacy Efforts</vt:lpstr>
      <vt:lpstr>What About Other Key Programs?</vt:lpstr>
      <vt:lpstr>What Can You Do?</vt:lpstr>
      <vt:lpstr>Key Takeaways 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GR-Polsinelli’s Wins, Progress, and Setbacks in 2020</dc:title>
  <dc:creator>Tyler Smith</dc:creator>
  <cp:lastModifiedBy>Tyler Smith</cp:lastModifiedBy>
  <cp:revision>70</cp:revision>
  <dcterms:created xsi:type="dcterms:W3CDTF">2021-02-01T14:38:48Z</dcterms:created>
  <dcterms:modified xsi:type="dcterms:W3CDTF">2026-07-07T14:12:32Z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0x010100FCD89A4473991F47AA697826FE2AA8B3</vt:lpwstr>
  </property>
  <property fmtid="{D5CDD505-2E9C-101B-9397-08002B2CF9AE}" pid="3" name="Order">
    <vt:r8>100</vt:r8>
  </property>
</Properties>
</file>